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6" r:id="rId2"/>
    <p:sldId id="288" r:id="rId3"/>
    <p:sldId id="291" r:id="rId4"/>
    <p:sldId id="257" r:id="rId5"/>
    <p:sldId id="292" r:id="rId6"/>
    <p:sldId id="263" r:id="rId7"/>
    <p:sldId id="293" r:id="rId8"/>
    <p:sldId id="272" r:id="rId9"/>
    <p:sldId id="283" r:id="rId10"/>
    <p:sldId id="270" r:id="rId11"/>
    <p:sldId id="274" r:id="rId12"/>
    <p:sldId id="268" r:id="rId13"/>
    <p:sldId id="271" r:id="rId14"/>
    <p:sldId id="273" r:id="rId15"/>
    <p:sldId id="275" r:id="rId16"/>
    <p:sldId id="258" r:id="rId17"/>
    <p:sldId id="259" r:id="rId18"/>
    <p:sldId id="295" r:id="rId19"/>
    <p:sldId id="294" r:id="rId20"/>
    <p:sldId id="269" r:id="rId21"/>
    <p:sldId id="277" r:id="rId22"/>
    <p:sldId id="265" r:id="rId23"/>
    <p:sldId id="266" r:id="rId24"/>
    <p:sldId id="296" r:id="rId25"/>
    <p:sldId id="264" r:id="rId26"/>
    <p:sldId id="260" r:id="rId27"/>
    <p:sldId id="297" r:id="rId28"/>
    <p:sldId id="290" r:id="rId29"/>
    <p:sldId id="289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A6"/>
    <a:srgbClr val="FFCCFF"/>
    <a:srgbClr val="CC99FF"/>
    <a:srgbClr val="FF0066"/>
    <a:srgbClr val="9623AD"/>
    <a:srgbClr val="A023AD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DD9FE-8D4C-4F54-9E86-50720EA71129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EB49-D00A-40CD-960C-5AEA555575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30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C8945A-C95C-4C69-B343-D57E2E3C2FE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3232F4-3992-4394-BA01-F2B115137CE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1844824"/>
            <a:ext cx="7999040" cy="1008112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</a:rPr>
              <a:t>Alvás, álom, álmodozás</a:t>
            </a:r>
            <a:endParaRPr lang="hu-HU" sz="4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3284984"/>
            <a:ext cx="7854696" cy="936104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Dr. </a:t>
            </a:r>
            <a:r>
              <a:rPr lang="hu-H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Petrika</a:t>
            </a:r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Erzsébet</a:t>
            </a:r>
            <a:endParaRPr lang="hu-HU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31640" y="47667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latin typeface="Bookman Old Style" pitchFamily="18" charset="0"/>
              </a:rPr>
              <a:t>Szépkorúak</a:t>
            </a:r>
            <a:r>
              <a:rPr lang="hu-HU" sz="2800" dirty="0" smtClean="0">
                <a:latin typeface="Bookman Old Style" pitchFamily="18" charset="0"/>
              </a:rPr>
              <a:t>  Akadémiája</a:t>
            </a:r>
            <a:endParaRPr lang="hu-HU" sz="2800" dirty="0">
              <a:latin typeface="Bookman Old Style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609329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Bookman Old Style" pitchFamily="18" charset="0"/>
              </a:rPr>
              <a:t>Szolnok, 2018. május 17.</a:t>
            </a:r>
            <a:endParaRPr lang="hu-H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FFFF00"/>
                </a:solidFill>
                <a:latin typeface="Bookman Old Style" pitchFamily="18" charset="0"/>
              </a:rPr>
              <a:t>Alvásfázisok - alvásciklusok</a:t>
            </a:r>
            <a:endParaRPr lang="hu-H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szendergés (1. stádium) </a:t>
            </a:r>
          </a:p>
          <a:p>
            <a:r>
              <a:rPr lang="hu-HU" dirty="0" smtClean="0"/>
              <a:t>felületes alvás (2. stádium) </a:t>
            </a:r>
          </a:p>
          <a:p>
            <a:r>
              <a:rPr lang="hu-HU" dirty="0" smtClean="0"/>
              <a:t>mély alvás (3. és 4. stádium), valamint </a:t>
            </a:r>
          </a:p>
          <a:p>
            <a:r>
              <a:rPr lang="hu-HU" dirty="0" smtClean="0"/>
              <a:t>álomalvás, azaz a REM-alvás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Egy alvásciklus ideje: 90 – 120 perc</a:t>
            </a:r>
          </a:p>
          <a:p>
            <a:pPr>
              <a:buNone/>
            </a:pPr>
            <a:r>
              <a:rPr lang="hu-HU" dirty="0" smtClean="0"/>
              <a:t>Egy éjszaka: 4-6  alvásciklus,  &gt;&gt;&gt; </a:t>
            </a:r>
            <a:r>
              <a:rPr lang="hu-HU" b="1" dirty="0" smtClean="0">
                <a:solidFill>
                  <a:srgbClr val="FFFF00"/>
                </a:solidFill>
              </a:rPr>
              <a:t>ébredés</a:t>
            </a:r>
          </a:p>
          <a:p>
            <a:pPr>
              <a:buNone/>
            </a:pPr>
            <a:endParaRPr lang="hu-H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sz="3000" b="1" dirty="0" smtClean="0">
                <a:solidFill>
                  <a:srgbClr val="FFFF00"/>
                </a:solidFill>
              </a:rPr>
              <a:t>Teljes  ciklusokat aludjunk!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Fontosabb mint a ciklusok száma!</a:t>
            </a:r>
            <a:r>
              <a:rPr lang="hu-HU" dirty="0" smtClean="0">
                <a:solidFill>
                  <a:srgbClr val="FFFF00"/>
                </a:solidFill>
              </a:rPr>
              <a:t/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Alvás és álmodás</a:t>
            </a:r>
            <a:endParaRPr lang="hu-H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59440" cy="48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 alvás</a:t>
            </a:r>
            <a:endParaRPr lang="hu-HU" sz="40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1484784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  <a:latin typeface="Bookman Old Style" pitchFamily="18" charset="0"/>
              </a:rPr>
              <a:t>REM alvás </a:t>
            </a:r>
            <a:r>
              <a:rPr lang="hu-HU" sz="2800" dirty="0" smtClean="0">
                <a:solidFill>
                  <a:srgbClr val="FFFF00"/>
                </a:solidFill>
                <a:latin typeface="Bookman Old Style" pitchFamily="18" charset="0"/>
              </a:rPr>
              <a:t>(Rapid </a:t>
            </a:r>
            <a:r>
              <a:rPr lang="hu-HU" sz="2800" dirty="0" err="1" smtClean="0">
                <a:solidFill>
                  <a:srgbClr val="FFFF00"/>
                </a:solidFill>
                <a:latin typeface="Bookman Old Style" pitchFamily="18" charset="0"/>
              </a:rPr>
              <a:t>Eye</a:t>
            </a:r>
            <a:r>
              <a:rPr lang="hu-HU" sz="28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hu-HU" sz="2800" dirty="0" err="1" smtClean="0">
                <a:solidFill>
                  <a:srgbClr val="FFFF00"/>
                </a:solidFill>
                <a:latin typeface="Bookman Old Style" pitchFamily="18" charset="0"/>
              </a:rPr>
              <a:t>Movement</a:t>
            </a:r>
            <a:r>
              <a:rPr lang="hu-HU" sz="2800" dirty="0" smtClean="0">
                <a:solidFill>
                  <a:srgbClr val="FFFF00"/>
                </a:solidFill>
                <a:latin typeface="Bookman Old Style" pitchFamily="18" charset="0"/>
              </a:rPr>
              <a:t> - gyors szemmozgások) </a:t>
            </a:r>
          </a:p>
          <a:p>
            <a:r>
              <a:rPr lang="hu-HU" sz="2800" dirty="0" smtClean="0">
                <a:solidFill>
                  <a:srgbClr val="FFFF00"/>
                </a:solidFill>
                <a:latin typeface="Bookman Old Style" pitchFamily="18" charset="0"/>
              </a:rPr>
              <a:t>alvásidő 20 % </a:t>
            </a:r>
            <a:r>
              <a:rPr lang="hu-HU" sz="2800" dirty="0" err="1" smtClean="0">
                <a:solidFill>
                  <a:srgbClr val="FFFF00"/>
                </a:solidFill>
                <a:latin typeface="Bookman Old Style" pitchFamily="18" charset="0"/>
              </a:rPr>
              <a:t>-a</a:t>
            </a:r>
            <a:endParaRPr lang="hu-HU" sz="28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hu-HU" sz="28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hu-HU" sz="2800" dirty="0" smtClean="0">
                <a:solidFill>
                  <a:srgbClr val="FFFF00"/>
                </a:solidFill>
                <a:latin typeface="Bookman Old Style" pitchFamily="18" charset="0"/>
              </a:rPr>
              <a:t>Ébrenlét / szendergés közeli állapot</a:t>
            </a:r>
          </a:p>
          <a:p>
            <a:r>
              <a:rPr lang="hu-HU" sz="2800" dirty="0" smtClean="0">
                <a:solidFill>
                  <a:srgbClr val="FFFF00"/>
                </a:solidFill>
                <a:latin typeface="Bookman Old Style" pitchFamily="18" charset="0"/>
              </a:rPr>
              <a:t>- hasonló agyi tevékenység </a:t>
            </a:r>
          </a:p>
          <a:p>
            <a:pPr>
              <a:buFontTx/>
              <a:buChar char="-"/>
            </a:pPr>
            <a:r>
              <a:rPr lang="hu-HU" sz="2800" dirty="0" smtClean="0">
                <a:solidFill>
                  <a:srgbClr val="FFFF00"/>
                </a:solidFill>
                <a:latin typeface="Bookman Old Style" pitchFamily="18" charset="0"/>
              </a:rPr>
              <a:t> gyors szemmozgások jelennek meg, </a:t>
            </a:r>
          </a:p>
          <a:p>
            <a:pPr>
              <a:buFontTx/>
              <a:buChar char="-"/>
            </a:pPr>
            <a:r>
              <a:rPr lang="hu-HU" sz="2800" dirty="0" smtClean="0">
                <a:solidFill>
                  <a:srgbClr val="FFFF00"/>
                </a:solidFill>
                <a:latin typeface="Bookman Old Style" pitchFamily="18" charset="0"/>
              </a:rPr>
              <a:t> izomtónus megszűnik</a:t>
            </a:r>
          </a:p>
          <a:p>
            <a:pPr>
              <a:buFontTx/>
              <a:buChar char="-"/>
            </a:pPr>
            <a:endParaRPr lang="hu-HU" sz="28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hu-HU" sz="2800" b="1" dirty="0" smtClean="0">
                <a:solidFill>
                  <a:srgbClr val="FFFF00"/>
                </a:solidFill>
                <a:latin typeface="Bookman Old Style" pitchFamily="18" charset="0"/>
              </a:rPr>
              <a:t>Az álmok ebben a szakaszban jelennek meg.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latin typeface="Baskerville Old Face" pitchFamily="18" charset="0"/>
              </a:rPr>
              <a:t>Hypnogram</a:t>
            </a:r>
            <a:endParaRPr lang="hu-HU" sz="2800" dirty="0">
              <a:latin typeface="Baskerville Old Face" pitchFamily="18" charset="0"/>
            </a:endParaRPr>
          </a:p>
        </p:txBody>
      </p:sp>
      <p:pic>
        <p:nvPicPr>
          <p:cNvPr id="1026" name="Picture 2" descr="Az alvás fázis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32229"/>
            <a:ext cx="7408828" cy="519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>
                <a:latin typeface="Bookman Old Style" pitchFamily="18" charset="0"/>
              </a:rPr>
              <a:t>Az alvás stádiumai</a:t>
            </a:r>
            <a:endParaRPr lang="hu-HU" sz="36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24629"/>
            <a:ext cx="7507315" cy="521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 smtClean="0">
                <a:latin typeface="Bookman Old Style" pitchFamily="18" charset="0"/>
              </a:rPr>
              <a:t>Hypnogram</a:t>
            </a:r>
            <a:r>
              <a:rPr lang="hu-HU" sz="2400" dirty="0" smtClean="0">
                <a:latin typeface="Bookman Old Style" pitchFamily="18" charset="0"/>
              </a:rPr>
              <a:t> változása az életkorral</a:t>
            </a:r>
            <a:endParaRPr lang="hu-HU" sz="24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760640" cy="56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latin typeface="Bookman Old Style" pitchFamily="18" charset="0"/>
              </a:rPr>
              <a:t>Alvási ciklusok</a:t>
            </a:r>
            <a:endParaRPr lang="hu-HU" sz="2800" dirty="0"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88" y="756046"/>
            <a:ext cx="8208912" cy="610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Miért álmodunk?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980729"/>
            <a:ext cx="52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ookman Old Style" pitchFamily="18" charset="0"/>
              </a:rPr>
              <a:t>Nem tudjuk biztosan.</a:t>
            </a:r>
            <a:endParaRPr lang="hu-HU" sz="2400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74614"/>
            <a:ext cx="7992889" cy="497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latin typeface="Bookman Old Style" pitchFamily="18" charset="0"/>
              </a:rPr>
              <a:t>Mit mondanak álmaink?</a:t>
            </a:r>
            <a:endParaRPr lang="hu-HU" sz="4000" b="1" dirty="0">
              <a:latin typeface="Bookman Old Style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71600" y="1484784"/>
            <a:ext cx="72619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Álom és valóság kapcsolata</a:t>
            </a:r>
          </a:p>
          <a:p>
            <a:endParaRPr lang="hu-HU" sz="28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solidFill>
                  <a:srgbClr val="FFCCFF"/>
                </a:solidFill>
                <a:latin typeface="Bookman Old Style" pitchFamily="18" charset="0"/>
              </a:rPr>
              <a:t>„Királyi út a tudattalanba”</a:t>
            </a:r>
            <a:r>
              <a:rPr lang="hu-HU" sz="2800" dirty="0" smtClean="0">
                <a:solidFill>
                  <a:srgbClr val="FFCCFF"/>
                </a:solidFill>
                <a:latin typeface="Bookman Old Style" pitchFamily="18" charset="0"/>
              </a:rPr>
              <a:t> </a:t>
            </a:r>
            <a:r>
              <a:rPr lang="hu-HU" sz="2000" i="1" dirty="0" smtClean="0">
                <a:latin typeface="Bookman Old Style" pitchFamily="18" charset="0"/>
              </a:rPr>
              <a:t>(Jung)</a:t>
            </a:r>
          </a:p>
          <a:p>
            <a:pPr>
              <a:buFont typeface="Arial" pitchFamily="34" charset="0"/>
              <a:buChar char="•"/>
            </a:pPr>
            <a:endParaRPr lang="hu-HU" sz="2000" i="1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Tér- és időkorlát megszűnik: &gt;&gt;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„bármi lehetséges”, - szürreális</a:t>
            </a:r>
          </a:p>
          <a:p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F6FC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Álom nyelve:</a:t>
            </a:r>
          </a:p>
          <a:p>
            <a:pPr>
              <a:buFontTx/>
              <a:buChar char="-"/>
            </a:pPr>
            <a:r>
              <a:rPr lang="hu-HU" sz="2800" dirty="0" smtClean="0">
                <a:solidFill>
                  <a:srgbClr val="F6FC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„rejtjeles” tartalom</a:t>
            </a:r>
          </a:p>
          <a:p>
            <a:r>
              <a:rPr lang="hu-HU" sz="2800" dirty="0" smtClean="0">
                <a:solidFill>
                  <a:srgbClr val="F6FC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érzések a fontosak!</a:t>
            </a:r>
            <a:endParaRPr lang="hu-HU" sz="2800" dirty="0">
              <a:solidFill>
                <a:srgbClr val="F6FC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792088"/>
          </a:xfrm>
        </p:spPr>
        <p:txBody>
          <a:bodyPr>
            <a:normAutofit/>
          </a:bodyPr>
          <a:lstStyle/>
          <a:p>
            <a:pPr algn="ctr"/>
            <a:r>
              <a:rPr lang="hu-HU" sz="3600" dirty="0" err="1" smtClean="0"/>
              <a:t>Alváshigiéné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1556792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lvl="3" indent="-350838">
              <a:buFont typeface="Arial" pitchFamily="34" charset="0"/>
              <a:buChar char="•"/>
              <a:tabLst>
                <a:tab pos="365125" algn="l"/>
              </a:tabLst>
            </a:pPr>
            <a:r>
              <a:rPr lang="hu-HU" sz="3200" dirty="0" smtClean="0"/>
              <a:t>Lazítás lefekvés  előtt</a:t>
            </a:r>
          </a:p>
          <a:p>
            <a:pPr marL="715963" lvl="3" indent="-350838">
              <a:buFont typeface="Arial" pitchFamily="34" charset="0"/>
              <a:buChar char="•"/>
              <a:tabLst>
                <a:tab pos="365125" algn="l"/>
              </a:tabLst>
            </a:pPr>
            <a:r>
              <a:rPr lang="hu-HU" sz="3200" dirty="0" smtClean="0"/>
              <a:t>Hálószoba: csendes, elsötétített</a:t>
            </a:r>
          </a:p>
          <a:p>
            <a:pPr marL="715963" lvl="3" indent="-350838">
              <a:buFont typeface="Arial" pitchFamily="34" charset="0"/>
              <a:buChar char="•"/>
              <a:tabLst>
                <a:tab pos="365125" algn="l"/>
              </a:tabLst>
            </a:pPr>
            <a:r>
              <a:rPr lang="hu-HU" sz="3200" dirty="0" smtClean="0"/>
              <a:t>Fekhely, ágy milyensége</a:t>
            </a:r>
          </a:p>
          <a:p>
            <a:pPr marL="715963" lvl="3" indent="-350838">
              <a:buFont typeface="Arial" pitchFamily="34" charset="0"/>
              <a:buChar char="•"/>
              <a:tabLst>
                <a:tab pos="365125" algn="l"/>
              </a:tabLst>
            </a:pPr>
            <a:r>
              <a:rPr lang="hu-HU" sz="3200" dirty="0" smtClean="0"/>
              <a:t>Étkezés lefekvés előtt</a:t>
            </a:r>
          </a:p>
          <a:p>
            <a:pPr marL="715963" lvl="3" indent="-350838">
              <a:buFont typeface="Arial" pitchFamily="34" charset="0"/>
              <a:buChar char="•"/>
              <a:tabLst>
                <a:tab pos="365125" algn="l"/>
              </a:tabLst>
            </a:pPr>
            <a:r>
              <a:rPr lang="hu-HU" sz="3200" dirty="0" smtClean="0"/>
              <a:t>Alkohol fogyasztás</a:t>
            </a:r>
          </a:p>
          <a:p>
            <a:pPr marL="715963" lvl="3" indent="-350838">
              <a:buFont typeface="Arial" pitchFamily="34" charset="0"/>
              <a:buChar char="•"/>
              <a:tabLst>
                <a:tab pos="365125" algn="l"/>
              </a:tabLst>
            </a:pPr>
            <a:r>
              <a:rPr lang="hu-HU" sz="3200" dirty="0" smtClean="0"/>
              <a:t>Hálóruházat </a:t>
            </a:r>
          </a:p>
          <a:p>
            <a:pPr marL="715963" lvl="3" indent="-350838">
              <a:buFont typeface="Arial" pitchFamily="34" charset="0"/>
              <a:buChar char="•"/>
              <a:tabLst>
                <a:tab pos="365125" algn="l"/>
              </a:tabLst>
            </a:pPr>
            <a:r>
              <a:rPr lang="hu-HU" sz="3200" dirty="0" smtClean="0"/>
              <a:t>Alvási rituálé kialakítása</a:t>
            </a:r>
          </a:p>
          <a:p>
            <a:pPr marL="715963" lvl="3" indent="-350838">
              <a:buFont typeface="Arial" pitchFamily="34" charset="0"/>
              <a:buChar char="•"/>
              <a:tabLst>
                <a:tab pos="365125" algn="l"/>
              </a:tabLst>
            </a:pPr>
            <a:r>
              <a:rPr lang="hu-HU" sz="3200" dirty="0" smtClean="0"/>
              <a:t>Napi gondok félretevése</a:t>
            </a:r>
            <a:endParaRPr lang="hu-H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3105835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https://</a:t>
            </a:r>
            <a:r>
              <a:rPr lang="hu-HU" sz="2000" dirty="0" smtClean="0"/>
              <a:t>youtu.be/U4a8A3XiSg4?list=RDU4a8A3XiSg4</a:t>
            </a:r>
            <a:endParaRPr lang="hu-H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864096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FFFF00"/>
                </a:solidFill>
                <a:latin typeface="Bookman Old Style" pitchFamily="18" charset="0"/>
              </a:rPr>
              <a:t>Miért baj a kialvatlanság? </a:t>
            </a:r>
            <a:endParaRPr lang="hu-H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27584" y="1340768"/>
            <a:ext cx="74888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Romlik az alkalmazkodó képesség:</a:t>
            </a:r>
          </a:p>
          <a:p>
            <a:endParaRPr lang="hu-HU" sz="2800" dirty="0" smtClean="0"/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csökken a figyelem, a tűrőképesség, a munkateljesítmény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romlik a  reagáló- és a tanulási képesség,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fokozódik az ingerlékenység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fáradtságérzés, kimerültség lép fel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növekvő kockázat </a:t>
            </a:r>
          </a:p>
          <a:p>
            <a:r>
              <a:rPr lang="hu-HU" sz="2800" dirty="0" smtClean="0"/>
              <a:t>       - testi (szomatikus) betegségekre és a </a:t>
            </a:r>
          </a:p>
          <a:p>
            <a:r>
              <a:rPr lang="hu-HU" sz="2800" dirty="0" smtClean="0"/>
              <a:t>       - szellemi leépülésre (</a:t>
            </a:r>
            <a:r>
              <a:rPr lang="hu-HU" sz="2800" dirty="0" err="1" smtClean="0"/>
              <a:t>demencia</a:t>
            </a:r>
            <a:r>
              <a:rPr lang="hu-HU" sz="2800" dirty="0" smtClean="0"/>
              <a:t>)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Bookman Old Style" pitchFamily="18" charset="0"/>
              </a:rPr>
              <a:t>Kipihenten ébred vajon?</a:t>
            </a:r>
            <a:endParaRPr lang="hu-HU" sz="2800" b="1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788" y="1268760"/>
            <a:ext cx="6287556" cy="51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7464" cy="1224136"/>
          </a:xfrm>
        </p:spPr>
        <p:txBody>
          <a:bodyPr/>
          <a:lstStyle/>
          <a:p>
            <a:r>
              <a:rPr lang="hu-HU" dirty="0" smtClean="0"/>
              <a:t>Alvászavarok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2060848"/>
            <a:ext cx="666400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>
                <a:latin typeface="Bookman Old Style" pitchFamily="18" charset="0"/>
              </a:rPr>
              <a:t>Álmatlanság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latin typeface="Bookman Old Style" pitchFamily="18" charset="0"/>
              </a:rPr>
              <a:t>Elalvási zavar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latin typeface="Bookman Old Style" pitchFamily="18" charset="0"/>
              </a:rPr>
              <a:t>Átalvási zavar (korai felébredés)</a:t>
            </a:r>
          </a:p>
          <a:p>
            <a:endParaRPr lang="hu-HU" sz="3200" dirty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latin typeface="Bookman Old Style" pitchFamily="18" charset="0"/>
              </a:rPr>
              <a:t>Alvási apnoe</a:t>
            </a:r>
          </a:p>
          <a:p>
            <a:endParaRPr lang="hu-HU" sz="3200" dirty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latin typeface="Bookman Old Style" pitchFamily="18" charset="0"/>
              </a:rPr>
              <a:t>Nyugtalan láb szindróma</a:t>
            </a:r>
            <a:endParaRPr lang="hu-HU" sz="32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561" y="260648"/>
            <a:ext cx="41901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64096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Bookman Old Style" pitchFamily="18" charset="0"/>
              </a:rPr>
              <a:t>Altatók</a:t>
            </a:r>
            <a:endParaRPr lang="hu-HU" sz="4000" dirty="0">
              <a:latin typeface="Bookman Old Style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628800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/>
              <a:t>Kisgyereknek altatódal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Nagyobbaknak  altatószer </a:t>
            </a:r>
            <a:endParaRPr lang="hu-HU" sz="2800" i="1" dirty="0" smtClean="0">
              <a:latin typeface="Bookman Old Style" pitchFamily="18" charset="0"/>
            </a:endParaRPr>
          </a:p>
          <a:p>
            <a:endParaRPr lang="hu-HU" sz="3200" i="1" dirty="0" smtClean="0"/>
          </a:p>
          <a:p>
            <a:pPr>
              <a:buFont typeface="Arial" pitchFamily="34" charset="0"/>
              <a:buChar char="•"/>
            </a:pPr>
            <a:r>
              <a:rPr lang="hu-HU" sz="3200" dirty="0"/>
              <a:t> </a:t>
            </a:r>
            <a:r>
              <a:rPr lang="hu-HU" sz="3200" dirty="0" smtClean="0"/>
              <a:t>Alvási praktikák </a:t>
            </a:r>
            <a:r>
              <a:rPr lang="hu-HU" sz="2800" i="1" dirty="0" smtClean="0">
                <a:latin typeface="Bookman Old Style" pitchFamily="18" charset="0"/>
              </a:rPr>
              <a:t>(„népi” gyógymódok)</a:t>
            </a:r>
            <a:endParaRPr lang="hu-HU" sz="2800" dirty="0" smtClean="0"/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Altató gyógyszer csak legvégső esetben, </a:t>
            </a:r>
          </a:p>
          <a:p>
            <a:r>
              <a:rPr lang="hu-HU" sz="3200" dirty="0" smtClean="0"/>
              <a:t> rövid ideig (- hozzászokás veszély!</a:t>
            </a:r>
          </a:p>
          <a:p>
            <a:r>
              <a:rPr lang="hu-HU" sz="3200" dirty="0" smtClean="0"/>
              <a:t>                       - mellékhatások!)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 az álom?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71600" y="1844824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Álom =</a:t>
            </a:r>
            <a:r>
              <a:rPr lang="hu-HU" sz="2800" dirty="0" smtClean="0">
                <a:latin typeface="Bookman Old Style" pitchFamily="18" charset="0"/>
              </a:rPr>
              <a:t> </a:t>
            </a:r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CSALÓKA KÉP (!)</a:t>
            </a:r>
          </a:p>
          <a:p>
            <a:pPr algn="ctr"/>
            <a:endParaRPr lang="hu-H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Az álom egy</a:t>
            </a:r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CSODA (!)</a:t>
            </a:r>
          </a:p>
          <a:p>
            <a:endParaRPr lang="hu-H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hu-H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 igazi, nem valóág, csak látszat, de valami „nagyon kellemes látszat” –</a:t>
            </a:r>
          </a:p>
          <a:p>
            <a:r>
              <a:rPr lang="hu-H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ezért  &gt;&gt;hagyjuk magunkat „becsapni”(?)</a:t>
            </a:r>
            <a:endParaRPr lang="hu-HU" sz="28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endParaRPr lang="hu-H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hu-H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72008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Álmodozás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3568" y="1124744"/>
            <a:ext cx="7019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Bookman Old Style" pitchFamily="18" charset="0"/>
              </a:rPr>
              <a:t>Nemcsak a fiatalok kiváltsága, </a:t>
            </a:r>
            <a:r>
              <a:rPr lang="hu-HU" sz="2800" u="sng" dirty="0" smtClean="0">
                <a:latin typeface="Bookman Old Style" pitchFamily="18" charset="0"/>
              </a:rPr>
              <a:t>de:</a:t>
            </a:r>
          </a:p>
          <a:p>
            <a:r>
              <a:rPr lang="hu-HU" sz="2800" dirty="0" smtClean="0">
                <a:latin typeface="Bookman Old Style" pitchFamily="18" charset="0"/>
              </a:rPr>
              <a:t>a fiatalság (egyik) titka</a:t>
            </a:r>
            <a:endParaRPr lang="hu-HU" sz="2800" dirty="0">
              <a:latin typeface="Bookman Old Style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5576" y="2420888"/>
            <a:ext cx="8064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sz="2800" dirty="0" smtClean="0">
                <a:latin typeface="Bookman Old Style" pitchFamily="18" charset="0"/>
              </a:rPr>
              <a:t> Az  álmodozó</a:t>
            </a:r>
          </a:p>
          <a:p>
            <a:r>
              <a:rPr lang="hu-HU" sz="2800" dirty="0" smtClean="0">
                <a:latin typeface="Bookman Old Style" pitchFamily="18" charset="0"/>
              </a:rPr>
              <a:t>„megálmodja”, elképzeli, eltervezi a jövőt.</a:t>
            </a:r>
          </a:p>
          <a:p>
            <a:endParaRPr lang="hu-HU" sz="2800" dirty="0"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2800" dirty="0" smtClean="0">
                <a:latin typeface="Bookman Old Style" pitchFamily="18" charset="0"/>
              </a:rPr>
              <a:t> Akinek van jövője, annak van reménye.</a:t>
            </a:r>
          </a:p>
          <a:p>
            <a:pPr>
              <a:buFont typeface="Courier New" pitchFamily="49" charset="0"/>
              <a:buChar char="o"/>
            </a:pPr>
            <a:endParaRPr lang="hu-HU" sz="2800" dirty="0" smtClean="0"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2800" dirty="0" smtClean="0">
                <a:latin typeface="Bookman Old Style" pitchFamily="18" charset="0"/>
              </a:rPr>
              <a:t> Akinek van reménye, hisz is benne. Ezért aktívan tesz is érte – egészen addig, amíg az „álom” végül valóra válik. </a:t>
            </a:r>
            <a:endParaRPr lang="hu-H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Bookman Old Style" pitchFamily="18" charset="0"/>
              </a:rPr>
              <a:t>Nappali álmod(</a:t>
            </a:r>
            <a:r>
              <a:rPr lang="hu-HU" sz="3600" dirty="0" err="1" smtClean="0">
                <a:latin typeface="Bookman Old Style" pitchFamily="18" charset="0"/>
              </a:rPr>
              <a:t>oz</a:t>
            </a:r>
            <a:r>
              <a:rPr lang="hu-HU" sz="3600" dirty="0">
                <a:latin typeface="Bookman Old Style" pitchFamily="18" charset="0"/>
              </a:rPr>
              <a:t>)</a:t>
            </a:r>
            <a:r>
              <a:rPr lang="hu-HU" sz="3600" dirty="0" smtClean="0">
                <a:latin typeface="Bookman Old Style" pitchFamily="18" charset="0"/>
              </a:rPr>
              <a:t>ás</a:t>
            </a:r>
            <a:endParaRPr lang="hu-HU" sz="3600" dirty="0">
              <a:latin typeface="Bookman Old Style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148478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előadás során </a:t>
            </a:r>
          </a:p>
          <a:p>
            <a:r>
              <a:rPr lang="hu-HU" sz="3200" dirty="0" smtClean="0"/>
              <a:t>a passzív alvás – álmodástól</a:t>
            </a:r>
          </a:p>
          <a:p>
            <a:r>
              <a:rPr lang="hu-HU" sz="3200" dirty="0" smtClean="0"/>
              <a:t>az  aktív-kreatív álmodozásig  </a:t>
            </a:r>
          </a:p>
          <a:p>
            <a:r>
              <a:rPr lang="hu-HU" sz="3200" dirty="0" smtClean="0"/>
              <a:t>jutottunk.</a:t>
            </a:r>
          </a:p>
          <a:p>
            <a:endParaRPr lang="hu-HU" sz="3200" dirty="0" smtClean="0"/>
          </a:p>
          <a:p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az álmodozás? – Idősebbeknek is?</a:t>
            </a:r>
          </a:p>
          <a:p>
            <a:endParaRPr lang="hu-H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az álmodozás . – </a:t>
            </a:r>
          </a:p>
          <a:p>
            <a:r>
              <a:rPr lang="hu-H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Időseknek  különösen.</a:t>
            </a:r>
            <a:endParaRPr lang="hu-HU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Bookman Old Style" pitchFamily="18" charset="0"/>
              </a:rPr>
              <a:t>Mi az álmodozás?</a:t>
            </a:r>
            <a:endParaRPr lang="hu-HU" sz="4000" b="1" dirty="0">
              <a:latin typeface="Bookman Old Style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08" y="1988840"/>
            <a:ext cx="629851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FF00"/>
                </a:solidFill>
                <a:latin typeface="Bookman Old Style" pitchFamily="18" charset="0"/>
              </a:rPr>
              <a:t>A megvalósult csoda </a:t>
            </a:r>
            <a:r>
              <a:rPr lang="hu-HU" sz="3200" dirty="0" err="1" smtClean="0">
                <a:latin typeface="Bookman Old Style" pitchFamily="18" charset="0"/>
              </a:rPr>
              <a:t>-várása</a:t>
            </a:r>
            <a:r>
              <a:rPr lang="hu-HU" sz="3200" dirty="0" smtClean="0">
                <a:latin typeface="Bookman Old Style" pitchFamily="18" charset="0"/>
              </a:rPr>
              <a:t>!</a:t>
            </a:r>
          </a:p>
          <a:p>
            <a:endParaRPr lang="hu-HU" sz="3200" dirty="0" smtClean="0">
              <a:latin typeface="Bookman Old Style" pitchFamily="18" charset="0"/>
            </a:endParaRPr>
          </a:p>
          <a:p>
            <a:r>
              <a:rPr lang="hu-H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Ha kitartóan „álmodozunk” </a:t>
            </a:r>
          </a:p>
          <a:p>
            <a:r>
              <a:rPr lang="hu-H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jövőkép!  -  és </a:t>
            </a:r>
          </a:p>
          <a:p>
            <a:pPr>
              <a:buFontTx/>
              <a:buChar char="-"/>
            </a:pPr>
            <a:r>
              <a:rPr lang="hu-H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teszünk is érte:</a:t>
            </a:r>
          </a:p>
          <a:p>
            <a:endParaRPr lang="hu-H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VALÓRA VÁLIK AZ ÁLOM!</a:t>
            </a: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466078" cy="595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395536" y="184482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</a:t>
            </a:r>
          </a:p>
          <a:p>
            <a:r>
              <a:rPr lang="hu-H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szépen</a:t>
            </a:r>
          </a:p>
          <a:p>
            <a:r>
              <a:rPr lang="hu-H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figyelmüket!</a:t>
            </a:r>
            <a:endParaRPr lang="hu-HU" sz="4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105835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Bookman Old Style" pitchFamily="18" charset="0"/>
              </a:rPr>
              <a:t>https://www.youtube.com/watch?v=_HMjOiHqE18&amp;feature=share</a:t>
            </a:r>
            <a:endParaRPr lang="hu-HU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9592" y="980728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Hogy aludtak ma?</a:t>
            </a:r>
          </a:p>
          <a:p>
            <a:endParaRPr lang="hu-HU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Mit álmodtak ma?</a:t>
            </a:r>
          </a:p>
          <a:p>
            <a:endParaRPr lang="hu-HU" sz="48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hu-H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Kétféle tudatállapotunk:</a:t>
            </a:r>
            <a:endParaRPr lang="hu-HU" sz="24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3203848" y="47971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Háromszög 4"/>
          <p:cNvSpPr/>
          <p:nvPr/>
        </p:nvSpPr>
        <p:spPr>
          <a:xfrm>
            <a:off x="1475656" y="479715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259632" y="48691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ookman Old Style" pitchFamily="18" charset="0"/>
              </a:rPr>
              <a:t> ébrenlét</a:t>
            </a:r>
            <a:endParaRPr lang="hu-HU" sz="2400" dirty="0">
              <a:latin typeface="Bookman Old Style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03848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ookman Old Style" pitchFamily="18" charset="0"/>
              </a:rPr>
              <a:t>alvás</a:t>
            </a:r>
            <a:endParaRPr lang="hu-HU" sz="2400" dirty="0">
              <a:latin typeface="Bookman Old Style" pitchFamily="18" charset="0"/>
            </a:endParaRPr>
          </a:p>
        </p:txBody>
      </p:sp>
      <p:sp>
        <p:nvSpPr>
          <p:cNvPr id="9" name="Háromszög 8"/>
          <p:cNvSpPr/>
          <p:nvPr/>
        </p:nvSpPr>
        <p:spPr>
          <a:xfrm>
            <a:off x="5220072" y="458112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 rot="216665">
            <a:off x="5319969" y="475303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427984" y="49411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Bookman Old Style" pitchFamily="18" charset="0"/>
              </a:rPr>
              <a:t>&gt;&gt;</a:t>
            </a:r>
            <a:endParaRPr lang="hu-HU" sz="2800" dirty="0">
              <a:latin typeface="Bookman Old Style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699792" y="479715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ookman Old Style" pitchFamily="18" charset="0"/>
              </a:rPr>
              <a:t>&gt;</a:t>
            </a:r>
          </a:p>
          <a:p>
            <a:r>
              <a:rPr lang="hu-HU" sz="2400" dirty="0" smtClean="0">
                <a:latin typeface="Bookman Old Style" pitchFamily="18" charset="0"/>
              </a:rPr>
              <a:t>&lt;</a:t>
            </a:r>
            <a:endParaRPr lang="hu-H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224136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rgbClr val="FFFF00"/>
                </a:solidFill>
              </a:rPr>
              <a:t>Hogy aludtak ma?</a:t>
            </a:r>
            <a:br>
              <a:rPr lang="hu-HU" sz="4000" dirty="0" smtClean="0">
                <a:solidFill>
                  <a:srgbClr val="FFFF00"/>
                </a:solidFill>
              </a:rPr>
            </a:br>
            <a:r>
              <a:rPr lang="hu-HU" sz="4000" dirty="0" smtClean="0">
                <a:solidFill>
                  <a:srgbClr val="FFFF00"/>
                </a:solidFill>
              </a:rPr>
              <a:t>Mit álmodtak ma?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1844824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Bookman Old Style" pitchFamily="18" charset="0"/>
              </a:rPr>
              <a:t>Az </a:t>
            </a:r>
            <a:r>
              <a:rPr lang="hu-H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alvás</a:t>
            </a:r>
            <a:r>
              <a:rPr lang="hu-HU" sz="2800" dirty="0" smtClean="0">
                <a:latin typeface="Bookman Old Style" pitchFamily="18" charset="0"/>
              </a:rPr>
              <a:t> (is) életszükséglet 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Bookman Old Style" pitchFamily="18" charset="0"/>
              </a:rPr>
              <a:t>Az </a:t>
            </a:r>
            <a:r>
              <a:rPr lang="hu-H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álom </a:t>
            </a:r>
            <a:r>
              <a:rPr lang="hu-HU" sz="2800" dirty="0" smtClean="0">
                <a:latin typeface="Bookman Old Style" pitchFamily="18" charset="0"/>
              </a:rPr>
              <a:t>az egészséghez fontos!</a:t>
            </a:r>
          </a:p>
          <a:p>
            <a:endParaRPr lang="hu-HU" sz="28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Bookman Old Style" pitchFamily="18" charset="0"/>
              </a:rPr>
              <a:t>Az </a:t>
            </a:r>
            <a:r>
              <a:rPr lang="hu-H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álmodozás</a:t>
            </a:r>
            <a:r>
              <a:rPr lang="hu-HU" sz="2800" dirty="0" smtClean="0">
                <a:latin typeface="Bookman Old Style" pitchFamily="18" charset="0"/>
              </a:rPr>
              <a:t> a „fiatalság” záloga,</a:t>
            </a:r>
          </a:p>
          <a:p>
            <a:r>
              <a:rPr lang="hu-HU" sz="2800" dirty="0" smtClean="0">
                <a:latin typeface="Bookman Old Style" pitchFamily="18" charset="0"/>
              </a:rPr>
              <a:t>      - a </a:t>
            </a:r>
            <a:r>
              <a:rPr lang="hu-H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remény</a:t>
            </a:r>
            <a:r>
              <a:rPr lang="hu-HU" sz="2800" dirty="0" smtClean="0">
                <a:latin typeface="Bookman Old Style" pitchFamily="18" charset="0"/>
              </a:rPr>
              <a:t> és </a:t>
            </a:r>
            <a:r>
              <a:rPr lang="hu-HU" sz="2800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boldogság</a:t>
            </a:r>
            <a:r>
              <a:rPr lang="hu-HU" sz="2800" dirty="0" smtClean="0">
                <a:latin typeface="Bookman Old Style" pitchFamily="18" charset="0"/>
              </a:rPr>
              <a:t> forrása </a:t>
            </a:r>
          </a:p>
          <a:p>
            <a:endParaRPr lang="hu-HU" sz="2800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endParaRPr lang="hu-HU" sz="2800" dirty="0" smtClean="0">
              <a:latin typeface="Bookman Old Style" pitchFamily="18" charset="0"/>
            </a:endParaRPr>
          </a:p>
          <a:p>
            <a:r>
              <a:rPr lang="hu-HU" sz="2400" i="1" dirty="0" smtClean="0">
                <a:latin typeface="Bookman Old Style" pitchFamily="18" charset="0"/>
              </a:rPr>
              <a:t>A költő szerint: „Ábrándozás az élet megrontója, mely kancsalul festett egekbe néz”</a:t>
            </a:r>
          </a:p>
          <a:p>
            <a:endParaRPr lang="hu-HU" sz="2400" i="1" dirty="0" smtClean="0">
              <a:latin typeface="Bookman Old Style" pitchFamily="18" charset="0"/>
            </a:endParaRPr>
          </a:p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Higgyünk-e neki? – Az előadásban  a válasz!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545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/>
              <a:t>Ébrenlét és alvás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052737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Bookman Old Style" pitchFamily="18" charset="0"/>
              </a:rPr>
              <a:t> A legtöbb élőlény alszik, álmodik is.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Bookman Old Style" pitchFamily="18" charset="0"/>
              </a:rPr>
              <a:t> Miért alszunk? – Nem tudjuk.</a:t>
            </a:r>
          </a:p>
          <a:p>
            <a:endParaRPr lang="hu-HU" sz="3200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264696" cy="356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792088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Mi történik velünk mikor alszunk?</a:t>
            </a:r>
            <a:endParaRPr lang="hu-HU" sz="3600" dirty="0">
              <a:solidFill>
                <a:schemeClr val="bg2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1268760"/>
            <a:ext cx="6877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 történik</a:t>
            </a:r>
          </a:p>
          <a:p>
            <a:r>
              <a:rPr lang="hu-HU" sz="2800" dirty="0" smtClean="0"/>
              <a:t>-  testünkben </a:t>
            </a:r>
          </a:p>
          <a:p>
            <a:r>
              <a:rPr lang="hu-HU" sz="2800" dirty="0" smtClean="0"/>
              <a:t>-  agyunkban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321297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Testi változások</a:t>
            </a:r>
            <a:r>
              <a:rPr lang="hu-HU" sz="28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hu-HU" sz="2800" dirty="0" smtClean="0"/>
              <a:t>- testhőmérséklet</a:t>
            </a:r>
            <a:r>
              <a:rPr lang="hu-HU" sz="2800" dirty="0" smtClean="0">
                <a:latin typeface="Century Gothic"/>
              </a:rPr>
              <a:t>↓</a:t>
            </a:r>
            <a:r>
              <a:rPr lang="hu-HU" sz="2800" dirty="0" smtClean="0"/>
              <a:t>  vércukorszint</a:t>
            </a:r>
            <a:r>
              <a:rPr lang="hu-HU" sz="2800" dirty="0" smtClean="0">
                <a:latin typeface="Century Gothic"/>
              </a:rPr>
              <a:t>↓</a:t>
            </a:r>
            <a:r>
              <a:rPr lang="hu-HU" sz="2800" dirty="0" smtClean="0"/>
              <a:t> </a:t>
            </a:r>
            <a:r>
              <a:rPr lang="hu-HU" sz="2800" dirty="0" err="1" smtClean="0"/>
              <a:t>kortizol</a:t>
            </a:r>
            <a:r>
              <a:rPr lang="hu-HU" sz="2800" dirty="0" smtClean="0"/>
              <a:t> szint</a:t>
            </a:r>
            <a:r>
              <a:rPr lang="hu-HU" sz="2800" dirty="0" smtClean="0">
                <a:latin typeface="Century Gothic"/>
              </a:rPr>
              <a:t>↓</a:t>
            </a:r>
            <a:endParaRPr lang="hu-HU" sz="2800" dirty="0" smtClean="0"/>
          </a:p>
          <a:p>
            <a:r>
              <a:rPr lang="hu-HU" sz="2800" dirty="0" smtClean="0"/>
              <a:t>- izomtónus</a:t>
            </a:r>
            <a:r>
              <a:rPr lang="hu-HU" sz="2800" dirty="0" smtClean="0">
                <a:latin typeface="Century Gothic"/>
              </a:rPr>
              <a:t>↓</a:t>
            </a: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életműködések „pihenő” módban</a:t>
            </a:r>
          </a:p>
          <a:p>
            <a:endParaRPr lang="hu-HU" sz="2800" dirty="0" smtClean="0"/>
          </a:p>
          <a:p>
            <a:r>
              <a:rPr lang="hu-HU" sz="2800" b="1" dirty="0" smtClean="0">
                <a:solidFill>
                  <a:srgbClr val="FFFF00"/>
                </a:solidFill>
              </a:rPr>
              <a:t>Agyi működés változások: </a:t>
            </a:r>
            <a:r>
              <a:rPr lang="hu-HU" sz="2800" dirty="0" smtClean="0"/>
              <a:t>EEG </a:t>
            </a:r>
            <a:r>
              <a:rPr lang="hu-HU" sz="2400" dirty="0" smtClean="0"/>
              <a:t>(elektroencefalogram</a:t>
            </a:r>
            <a:r>
              <a:rPr lang="hu-HU" sz="2800" dirty="0" smtClean="0"/>
              <a:t>)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3240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827584" y="692696"/>
            <a:ext cx="487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Az alvás </a:t>
            </a:r>
            <a:r>
              <a:rPr lang="hu-H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pszichofiziológiája</a:t>
            </a:r>
            <a:endParaRPr lang="hu-HU" sz="2800" dirty="0">
              <a:solidFill>
                <a:schemeClr val="accent1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7534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05464" cy="864096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FFFF00"/>
                </a:solidFill>
                <a:latin typeface="Arial Rounded MT Bold" pitchFamily="34" charset="0"/>
              </a:rPr>
              <a:t>Miért nehéz álomba merülni egy zsúfolt nap végén?</a:t>
            </a:r>
            <a:endParaRPr lang="hu-HU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99592" y="1340768"/>
            <a:ext cx="720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Fokozott éberségi </a:t>
            </a:r>
            <a:r>
              <a:rPr lang="hu-HU" sz="2800" dirty="0" smtClean="0">
                <a:latin typeface="Bookman Old Style" pitchFamily="18" charset="0"/>
              </a:rPr>
              <a:t>(</a:t>
            </a:r>
            <a:r>
              <a:rPr lang="hu-HU" sz="2800" dirty="0" err="1" smtClean="0">
                <a:latin typeface="Bookman Old Style" pitchFamily="18" charset="0"/>
              </a:rPr>
              <a:t>arousal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</a:t>
            </a:r>
            <a:r>
              <a:rPr lang="hu-HU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szintről indulunk: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I. Non-REM fázis</a:t>
            </a:r>
          </a:p>
          <a:p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1. szendergés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- 2. felületes alvás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- 3.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középmély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alvás</a:t>
            </a:r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- 4. mélyalvás</a:t>
            </a:r>
          </a:p>
          <a:p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II. REM- fázis </a:t>
            </a:r>
            <a:r>
              <a:rPr lang="hu-HU" sz="2800" b="1" dirty="0" smtClean="0">
                <a:solidFill>
                  <a:srgbClr val="9623AD"/>
                </a:solidFill>
                <a:latin typeface="Bookman Old Style" pitchFamily="18" charset="0"/>
              </a:rPr>
              <a:t>(álom fázis)</a:t>
            </a:r>
          </a:p>
          <a:p>
            <a:pPr>
              <a:buFontTx/>
              <a:buChar char="-"/>
            </a:pPr>
            <a:endParaRPr lang="hu-HU" sz="2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</TotalTime>
  <Words>669</Words>
  <Application>Microsoft Office PowerPoint</Application>
  <PresentationFormat>Diavetítés a képernyőre (4:3 oldalarány)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9" baseType="lpstr">
      <vt:lpstr>Arial</vt:lpstr>
      <vt:lpstr>Arial Rounded MT Bold</vt:lpstr>
      <vt:lpstr>Baskerville Old Face</vt:lpstr>
      <vt:lpstr>Bookman Old Style</vt:lpstr>
      <vt:lpstr>Calibri</vt:lpstr>
      <vt:lpstr>Century Gothic</vt:lpstr>
      <vt:lpstr>Constantia</vt:lpstr>
      <vt:lpstr>Courier New</vt:lpstr>
      <vt:lpstr>Wingdings 2</vt:lpstr>
      <vt:lpstr>Áramlás</vt:lpstr>
      <vt:lpstr>Alvás, álom, álmodozás</vt:lpstr>
      <vt:lpstr>PowerPoint bemutató</vt:lpstr>
      <vt:lpstr>PowerPoint bemutató</vt:lpstr>
      <vt:lpstr>Hogy aludtak ma? Mit álmodtak ma?</vt:lpstr>
      <vt:lpstr>Ébrenlét és alvás</vt:lpstr>
      <vt:lpstr>Mi történik velünk mikor alszunk?</vt:lpstr>
      <vt:lpstr>PowerPoint bemutató</vt:lpstr>
      <vt:lpstr>PowerPoint bemutató</vt:lpstr>
      <vt:lpstr>Miért nehéz álomba merülni egy zsúfolt nap végén?</vt:lpstr>
      <vt:lpstr>Alvásfázisok - alvásciklusok</vt:lpstr>
      <vt:lpstr>Alvás és álmodás</vt:lpstr>
      <vt:lpstr>          REM alvás</vt:lpstr>
      <vt:lpstr>Hypnogram</vt:lpstr>
      <vt:lpstr>Az alvás stádiumai</vt:lpstr>
      <vt:lpstr>Hypnogram változása az életkorral</vt:lpstr>
      <vt:lpstr>Alvási ciklusok</vt:lpstr>
      <vt:lpstr>Miért álmodunk?</vt:lpstr>
      <vt:lpstr>Mit mondanak álmaink?</vt:lpstr>
      <vt:lpstr>Alváshigiéné</vt:lpstr>
      <vt:lpstr>Miért baj a kialvatlanság? </vt:lpstr>
      <vt:lpstr>Kipihenten ébred vajon?</vt:lpstr>
      <vt:lpstr>Alvászavarok</vt:lpstr>
      <vt:lpstr>Altatók</vt:lpstr>
      <vt:lpstr>Mi az álom?</vt:lpstr>
      <vt:lpstr>Álmodozás</vt:lpstr>
      <vt:lpstr>Nappali álmod(oz)ás</vt:lpstr>
      <vt:lpstr>Mi az álmodozás?</vt:lpstr>
      <vt:lpstr>PowerPoint bemutató</vt:lpstr>
      <vt:lpstr>PowerPoint bemutató</vt:lpstr>
    </vt:vector>
  </TitlesOfParts>
  <Company>30 napos próbaverzió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Alvás, álom, álmodozás</dc:title>
  <dc:creator>30 napos próbaverzió</dc:creator>
  <cp:lastModifiedBy>Szabó Lívia</cp:lastModifiedBy>
  <cp:revision>121</cp:revision>
  <dcterms:created xsi:type="dcterms:W3CDTF">2018-05-04T22:43:37Z</dcterms:created>
  <dcterms:modified xsi:type="dcterms:W3CDTF">2018-05-22T08:17:42Z</dcterms:modified>
</cp:coreProperties>
</file>